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nton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jpe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8.jpeg" Type="http://schemas.openxmlformats.org/officeDocument/2006/relationships/image"/><Relationship Id="rId4" Target="../media/image39.pn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A7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23482" y="796599"/>
            <a:ext cx="1629783" cy="1499400"/>
          </a:xfrm>
          <a:custGeom>
            <a:avLst/>
            <a:gdLst/>
            <a:ahLst/>
            <a:cxnLst/>
            <a:rect r="r" b="b" t="t" l="l"/>
            <a:pathLst>
              <a:path h="1499400" w="1629783">
                <a:moveTo>
                  <a:pt x="0" y="0"/>
                </a:moveTo>
                <a:lnTo>
                  <a:pt x="1629783" y="0"/>
                </a:lnTo>
                <a:lnTo>
                  <a:pt x="1629783" y="1499400"/>
                </a:lnTo>
                <a:lnTo>
                  <a:pt x="0" y="149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93752">
            <a:off x="1898947" y="6965104"/>
            <a:ext cx="1728697" cy="2765915"/>
          </a:xfrm>
          <a:custGeom>
            <a:avLst/>
            <a:gdLst/>
            <a:ahLst/>
            <a:cxnLst/>
            <a:rect r="r" b="b" t="t" l="l"/>
            <a:pathLst>
              <a:path h="2765915" w="1728697">
                <a:moveTo>
                  <a:pt x="0" y="0"/>
                </a:moveTo>
                <a:lnTo>
                  <a:pt x="1728697" y="0"/>
                </a:lnTo>
                <a:lnTo>
                  <a:pt x="1728697" y="2765915"/>
                </a:lnTo>
                <a:lnTo>
                  <a:pt x="0" y="2765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63296" y="1689944"/>
            <a:ext cx="12761409" cy="6907113"/>
            <a:chOff x="0" y="0"/>
            <a:chExt cx="17015212" cy="920948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650131" y="882438"/>
              <a:ext cx="15296566" cy="7973938"/>
              <a:chOff x="0" y="0"/>
              <a:chExt cx="3021544" cy="157509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021544" cy="1575099"/>
              </a:xfrm>
              <a:custGeom>
                <a:avLst/>
                <a:gdLst/>
                <a:ahLst/>
                <a:cxnLst/>
                <a:rect r="r" b="b" t="t" l="l"/>
                <a:pathLst>
                  <a:path h="1575099" w="3021544">
                    <a:moveTo>
                      <a:pt x="0" y="0"/>
                    </a:moveTo>
                    <a:lnTo>
                      <a:pt x="3021544" y="0"/>
                    </a:lnTo>
                    <a:lnTo>
                      <a:pt x="3021544" y="1575099"/>
                    </a:lnTo>
                    <a:lnTo>
                      <a:pt x="0" y="15750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3021544" cy="16131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15212" cy="9209483"/>
            </a:xfrm>
            <a:custGeom>
              <a:avLst/>
              <a:gdLst/>
              <a:ahLst/>
              <a:cxnLst/>
              <a:rect r="r" b="b" t="t" l="l"/>
              <a:pathLst>
                <a:path h="9209483" w="17015212">
                  <a:moveTo>
                    <a:pt x="0" y="0"/>
                  </a:moveTo>
                  <a:lnTo>
                    <a:pt x="17015212" y="0"/>
                  </a:lnTo>
                  <a:lnTo>
                    <a:pt x="17015212" y="9209483"/>
                  </a:lnTo>
                  <a:lnTo>
                    <a:pt x="0" y="9209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970344">
            <a:off x="14862913" y="3507558"/>
            <a:ext cx="1756310" cy="1530185"/>
          </a:xfrm>
          <a:custGeom>
            <a:avLst/>
            <a:gdLst/>
            <a:ahLst/>
            <a:cxnLst/>
            <a:rect r="r" b="b" t="t" l="l"/>
            <a:pathLst>
              <a:path h="1530185" w="1756310">
                <a:moveTo>
                  <a:pt x="0" y="0"/>
                </a:moveTo>
                <a:lnTo>
                  <a:pt x="1756310" y="0"/>
                </a:lnTo>
                <a:lnTo>
                  <a:pt x="1756310" y="1530185"/>
                </a:lnTo>
                <a:lnTo>
                  <a:pt x="0" y="15301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4001" y="4165528"/>
            <a:ext cx="1955944" cy="1955944"/>
          </a:xfrm>
          <a:custGeom>
            <a:avLst/>
            <a:gdLst/>
            <a:ahLst/>
            <a:cxnLst/>
            <a:rect r="r" b="b" t="t" l="l"/>
            <a:pathLst>
              <a:path h="1955944" w="1955944">
                <a:moveTo>
                  <a:pt x="0" y="0"/>
                </a:moveTo>
                <a:lnTo>
                  <a:pt x="1955945" y="0"/>
                </a:lnTo>
                <a:lnTo>
                  <a:pt x="1955945" y="1955944"/>
                </a:lnTo>
                <a:lnTo>
                  <a:pt x="0" y="19559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490224" y="515038"/>
            <a:ext cx="1656053" cy="1649843"/>
          </a:xfrm>
          <a:custGeom>
            <a:avLst/>
            <a:gdLst/>
            <a:ahLst/>
            <a:cxnLst/>
            <a:rect r="r" b="b" t="t" l="l"/>
            <a:pathLst>
              <a:path h="1649843" w="1656053">
                <a:moveTo>
                  <a:pt x="0" y="0"/>
                </a:moveTo>
                <a:lnTo>
                  <a:pt x="1656052" y="0"/>
                </a:lnTo>
                <a:lnTo>
                  <a:pt x="1656052" y="1649843"/>
                </a:lnTo>
                <a:lnTo>
                  <a:pt x="0" y="16498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30135">
            <a:off x="12271137" y="8432401"/>
            <a:ext cx="1191898" cy="2371936"/>
          </a:xfrm>
          <a:custGeom>
            <a:avLst/>
            <a:gdLst/>
            <a:ahLst/>
            <a:cxnLst/>
            <a:rect r="r" b="b" t="t" l="l"/>
            <a:pathLst>
              <a:path h="2371936" w="1191898">
                <a:moveTo>
                  <a:pt x="0" y="0"/>
                </a:moveTo>
                <a:lnTo>
                  <a:pt x="1191898" y="0"/>
                </a:lnTo>
                <a:lnTo>
                  <a:pt x="1191898" y="2371937"/>
                </a:lnTo>
                <a:lnTo>
                  <a:pt x="0" y="237193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25432" y="630533"/>
            <a:ext cx="2267737" cy="2744614"/>
          </a:xfrm>
          <a:custGeom>
            <a:avLst/>
            <a:gdLst/>
            <a:ahLst/>
            <a:cxnLst/>
            <a:rect r="r" b="b" t="t" l="l"/>
            <a:pathLst>
              <a:path h="2744614" w="2267737">
                <a:moveTo>
                  <a:pt x="0" y="0"/>
                </a:moveTo>
                <a:lnTo>
                  <a:pt x="2267736" y="0"/>
                </a:lnTo>
                <a:lnTo>
                  <a:pt x="2267736" y="2744614"/>
                </a:lnTo>
                <a:lnTo>
                  <a:pt x="0" y="27446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108543">
            <a:off x="1320524" y="497014"/>
            <a:ext cx="1579173" cy="2098569"/>
          </a:xfrm>
          <a:custGeom>
            <a:avLst/>
            <a:gdLst/>
            <a:ahLst/>
            <a:cxnLst/>
            <a:rect r="r" b="b" t="t" l="l"/>
            <a:pathLst>
              <a:path h="2098569" w="1579173">
                <a:moveTo>
                  <a:pt x="0" y="0"/>
                </a:moveTo>
                <a:lnTo>
                  <a:pt x="1579173" y="0"/>
                </a:lnTo>
                <a:lnTo>
                  <a:pt x="1579173" y="2098569"/>
                </a:lnTo>
                <a:lnTo>
                  <a:pt x="0" y="209856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41068" y="6399737"/>
            <a:ext cx="2430068" cy="3218633"/>
          </a:xfrm>
          <a:custGeom>
            <a:avLst/>
            <a:gdLst/>
            <a:ahLst/>
            <a:cxnLst/>
            <a:rect r="r" b="b" t="t" l="l"/>
            <a:pathLst>
              <a:path h="3218633" w="2430068">
                <a:moveTo>
                  <a:pt x="0" y="0"/>
                </a:moveTo>
                <a:lnTo>
                  <a:pt x="2430068" y="0"/>
                </a:lnTo>
                <a:lnTo>
                  <a:pt x="2430068" y="3218632"/>
                </a:lnTo>
                <a:lnTo>
                  <a:pt x="0" y="321863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948084" y="3470169"/>
            <a:ext cx="10391832" cy="305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93"/>
              </a:lnSpc>
            </a:pPr>
            <a:r>
              <a:rPr lang="en-US" sz="11912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GROCERY STORE APP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1670653">
            <a:off x="6748452" y="8344667"/>
            <a:ext cx="2089796" cy="1827265"/>
          </a:xfrm>
          <a:custGeom>
            <a:avLst/>
            <a:gdLst/>
            <a:ahLst/>
            <a:cxnLst/>
            <a:rect r="r" b="b" t="t" l="l"/>
            <a:pathLst>
              <a:path h="1827265" w="2089796">
                <a:moveTo>
                  <a:pt x="0" y="0"/>
                </a:moveTo>
                <a:lnTo>
                  <a:pt x="2089796" y="0"/>
                </a:lnTo>
                <a:lnTo>
                  <a:pt x="2089796" y="1827266"/>
                </a:lnTo>
                <a:lnTo>
                  <a:pt x="0" y="182726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217314">
            <a:off x="12634491" y="344120"/>
            <a:ext cx="2189723" cy="1168764"/>
          </a:xfrm>
          <a:custGeom>
            <a:avLst/>
            <a:gdLst/>
            <a:ahLst/>
            <a:cxnLst/>
            <a:rect r="r" b="b" t="t" l="l"/>
            <a:pathLst>
              <a:path h="1168764" w="2189723">
                <a:moveTo>
                  <a:pt x="0" y="0"/>
                </a:moveTo>
                <a:lnTo>
                  <a:pt x="2189723" y="0"/>
                </a:lnTo>
                <a:lnTo>
                  <a:pt x="2189723" y="1168765"/>
                </a:lnTo>
                <a:lnTo>
                  <a:pt x="0" y="116876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146276" y="6747861"/>
            <a:ext cx="5995447" cy="488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9"/>
              </a:lnSpc>
            </a:pPr>
            <a:r>
              <a:rPr lang="en-US" sz="343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Ahlam &amp; Sabahat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53547"/>
            <a:ext cx="18365644" cy="162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78"/>
              </a:lnSpc>
            </a:pPr>
            <a:r>
              <a:rPr lang="en-US" sz="1122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ABSTRACTION: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49327" y="3029750"/>
            <a:ext cx="12866989" cy="5566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53265" indent="-576632" lvl="1">
              <a:lnSpc>
                <a:spcPts val="5448"/>
              </a:lnSpc>
              <a:buFont typeface="Arial"/>
              <a:buChar char="•"/>
            </a:pPr>
            <a:r>
              <a:rPr lang="en-US" sz="534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THE APP SIMPLIFIES COMPLEXITY BY USING REUSABLE WIDGETS AND BREAKING DOWN THE UI INTO SMALLER, MANAGEABLE COMPONENTS.</a:t>
            </a:r>
          </a:p>
          <a:p>
            <a:pPr algn="ctr">
              <a:lnSpc>
                <a:spcPts val="5448"/>
              </a:lnSpc>
            </a:pPr>
          </a:p>
          <a:p>
            <a:pPr algn="ctr" marL="1153265" indent="-576632" lvl="1">
              <a:lnSpc>
                <a:spcPts val="5448"/>
              </a:lnSpc>
              <a:buFont typeface="Arial"/>
              <a:buChar char="•"/>
            </a:pPr>
            <a:r>
              <a:rPr lang="en-US" sz="534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For instance, a generic Item class can represent various products, with specific details abstracted away in subclasses.</a:t>
            </a:r>
          </a:p>
          <a:p>
            <a:pPr algn="ctr" marL="0" indent="0" lvl="0">
              <a:lnSpc>
                <a:spcPts val="54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E76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53547"/>
            <a:ext cx="18365644" cy="162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78"/>
              </a:lnSpc>
            </a:pPr>
            <a:r>
              <a:rPr lang="en-US" sz="1122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INHERITANCE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49327" y="2558137"/>
            <a:ext cx="12866989" cy="6949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53265" indent="-576632" lvl="1">
              <a:lnSpc>
                <a:spcPts val="5448"/>
              </a:lnSpc>
              <a:buFont typeface="Arial"/>
              <a:buChar char="•"/>
            </a:pPr>
            <a:r>
              <a:rPr lang="en-US" sz="534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BY EXTENDING FLUTTER'S BASE CLASSES LIKE STATELESSWIDGET AND STATEFULWIDGET, THE APP'S WIDGETS INHERIT PROPERTIES AND METHODS, BUILDING UPON EXISTING FUNCTIONALITIES.</a:t>
            </a:r>
          </a:p>
          <a:p>
            <a:pPr algn="ctr">
              <a:lnSpc>
                <a:spcPts val="5448"/>
              </a:lnSpc>
            </a:pPr>
          </a:p>
          <a:p>
            <a:pPr algn="ctr" marL="1153265" indent="-576632" lvl="1">
              <a:lnSpc>
                <a:spcPts val="5448"/>
              </a:lnSpc>
              <a:buFont typeface="Arial"/>
              <a:buChar char="•"/>
            </a:pPr>
            <a:r>
              <a:rPr lang="en-US" sz="534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Custom widgets can be created by inheriting from these base classes, enabling the reuse of common behaviors.</a:t>
            </a:r>
          </a:p>
          <a:p>
            <a:pPr algn="ctr" marL="0" indent="0" lvl="0">
              <a:lnSpc>
                <a:spcPts val="54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53547"/>
            <a:ext cx="18365644" cy="162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78"/>
              </a:lnSpc>
            </a:pPr>
            <a:r>
              <a:rPr lang="en-US" sz="1122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POLYMORPHISM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32354" y="2348963"/>
            <a:ext cx="14500935" cy="759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46707" indent="-573354" lvl="1">
              <a:lnSpc>
                <a:spcPts val="5417"/>
              </a:lnSpc>
              <a:buFont typeface="Arial"/>
              <a:buChar char="•"/>
            </a:pPr>
            <a:r>
              <a:rPr lang="en-US" sz="531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THE APP UTILIZES POLYMORPHISM BY OVERRIDING METHODS TO PROVIDE SPECIFIC IMPLEMENTATIONS FOR DIFFERENT COMPONENTS, ENABLING THEM TO BE USED INTERCHANGEABLY THROUGH A COMMON INTERFACE.</a:t>
            </a:r>
          </a:p>
          <a:p>
            <a:pPr algn="ctr">
              <a:lnSpc>
                <a:spcPts val="5417"/>
              </a:lnSpc>
            </a:pPr>
          </a:p>
          <a:p>
            <a:pPr algn="ctr" marL="1146707" indent="-573354" lvl="1">
              <a:lnSpc>
                <a:spcPts val="5417"/>
              </a:lnSpc>
              <a:buFont typeface="Arial"/>
              <a:buChar char="•"/>
            </a:pPr>
            <a:r>
              <a:rPr lang="en-US" sz="531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For example, different item types (e.g., GroceryItem, ElectronicItem) can have their own display methods, but can be managed through a common Item interface</a:t>
            </a:r>
          </a:p>
          <a:p>
            <a:pPr algn="ctr" marL="0" indent="0" lvl="0">
              <a:lnSpc>
                <a:spcPts val="54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ECD4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53547"/>
            <a:ext cx="18365644" cy="162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78"/>
              </a:lnSpc>
            </a:pPr>
            <a:r>
              <a:rPr lang="en-US" sz="1122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BENIFITS OF OOP IN GROCERY APP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8477" y="1937203"/>
            <a:ext cx="17648690" cy="8725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</a:pPr>
            <a:r>
              <a:rPr lang="en-US" sz="4218">
                <a:solidFill>
                  <a:srgbClr val="FF483A"/>
                </a:solidFill>
                <a:latin typeface="Anton"/>
                <a:ea typeface="Anton"/>
                <a:cs typeface="Anton"/>
                <a:sym typeface="Anton"/>
              </a:rPr>
              <a:t>MODULARITY:</a:t>
            </a:r>
          </a:p>
          <a:p>
            <a:pPr algn="ctr" marL="910801" indent="-455400" lvl="1">
              <a:lnSpc>
                <a:spcPts val="4302"/>
              </a:lnSpc>
              <a:buFont typeface="Arial"/>
              <a:buChar char="•"/>
            </a:pPr>
            <a:r>
              <a:rPr lang="en-US" sz="421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Each component of the app is divided into distinct classes, making the codebase easier to manage and understand.</a:t>
            </a:r>
          </a:p>
          <a:p>
            <a:pPr algn="ctr">
              <a:lnSpc>
                <a:spcPts val="4302"/>
              </a:lnSpc>
            </a:pPr>
          </a:p>
          <a:p>
            <a:pPr algn="ctr">
              <a:lnSpc>
                <a:spcPts val="4302"/>
              </a:lnSpc>
            </a:pPr>
            <a:r>
              <a:rPr lang="en-US" sz="4218">
                <a:solidFill>
                  <a:srgbClr val="FF483A"/>
                </a:solidFill>
                <a:latin typeface="Anton"/>
                <a:ea typeface="Anton"/>
                <a:cs typeface="Anton"/>
                <a:sym typeface="Anton"/>
              </a:rPr>
              <a:t>Reusability:</a:t>
            </a:r>
          </a:p>
          <a:p>
            <a:pPr algn="ctr" marL="910801" indent="-455400" lvl="1">
              <a:lnSpc>
                <a:spcPts val="4302"/>
              </a:lnSpc>
              <a:buFont typeface="Arial"/>
              <a:buChar char="•"/>
            </a:pPr>
            <a:r>
              <a:rPr lang="en-US" sz="421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Classes and methods can be reused across different parts of the app, reducing redundancy.</a:t>
            </a:r>
          </a:p>
          <a:p>
            <a:pPr algn="ctr" marL="910801" indent="-455400" lvl="1">
              <a:lnSpc>
                <a:spcPts val="4302"/>
              </a:lnSpc>
              <a:buFont typeface="Arial"/>
              <a:buChar char="•"/>
            </a:pPr>
          </a:p>
          <a:p>
            <a:pPr algn="ctr">
              <a:lnSpc>
                <a:spcPts val="4302"/>
              </a:lnSpc>
            </a:pPr>
            <a:r>
              <a:rPr lang="en-US" sz="4218">
                <a:solidFill>
                  <a:srgbClr val="FF483A"/>
                </a:solidFill>
                <a:latin typeface="Anton"/>
                <a:ea typeface="Anton"/>
                <a:cs typeface="Anton"/>
                <a:sym typeface="Anton"/>
              </a:rPr>
              <a:t>Maintainability:</a:t>
            </a:r>
          </a:p>
          <a:p>
            <a:pPr algn="ctr" marL="910801" indent="-455400" lvl="1">
              <a:lnSpc>
                <a:spcPts val="4302"/>
              </a:lnSpc>
              <a:buFont typeface="Arial"/>
              <a:buChar char="•"/>
            </a:pPr>
            <a:r>
              <a:rPr lang="en-US" sz="421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The structured approach of OOP makes it easier to update and maintain the app as it evolves.</a:t>
            </a:r>
          </a:p>
          <a:p>
            <a:pPr algn="ctr" marL="910801" indent="-455400" lvl="1">
              <a:lnSpc>
                <a:spcPts val="4302"/>
              </a:lnSpc>
              <a:buFont typeface="Arial"/>
              <a:buChar char="•"/>
            </a:pPr>
          </a:p>
          <a:p>
            <a:pPr algn="ctr">
              <a:lnSpc>
                <a:spcPts val="4302"/>
              </a:lnSpc>
            </a:pPr>
            <a:r>
              <a:rPr lang="en-US" sz="4218">
                <a:solidFill>
                  <a:srgbClr val="FF483A"/>
                </a:solidFill>
                <a:latin typeface="Anton"/>
                <a:ea typeface="Anton"/>
                <a:cs typeface="Anton"/>
                <a:sym typeface="Anton"/>
              </a:rPr>
              <a:t>Scalability:</a:t>
            </a:r>
          </a:p>
          <a:p>
            <a:pPr algn="ctr" marL="910801" indent="-455400" lvl="1">
              <a:lnSpc>
                <a:spcPts val="4302"/>
              </a:lnSpc>
              <a:buFont typeface="Arial"/>
              <a:buChar char="•"/>
            </a:pPr>
            <a:r>
              <a:rPr lang="en-US" sz="421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New features can be added with minimal impact on existing code, facilitating future enhancements.</a:t>
            </a:r>
          </a:p>
          <a:p>
            <a:pPr algn="ctr" marL="0" indent="0" lvl="0">
              <a:lnSpc>
                <a:spcPts val="430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19803" y="7154713"/>
            <a:ext cx="2419826" cy="2377479"/>
          </a:xfrm>
          <a:custGeom>
            <a:avLst/>
            <a:gdLst/>
            <a:ahLst/>
            <a:cxnLst/>
            <a:rect r="r" b="b" t="t" l="l"/>
            <a:pathLst>
              <a:path h="2377479" w="2419826">
                <a:moveTo>
                  <a:pt x="0" y="0"/>
                </a:moveTo>
                <a:lnTo>
                  <a:pt x="2419826" y="0"/>
                </a:lnTo>
                <a:lnTo>
                  <a:pt x="2419826" y="2377479"/>
                </a:lnTo>
                <a:lnTo>
                  <a:pt x="0" y="2377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66081">
            <a:off x="688834" y="7682030"/>
            <a:ext cx="2218594" cy="2263872"/>
          </a:xfrm>
          <a:custGeom>
            <a:avLst/>
            <a:gdLst/>
            <a:ahLst/>
            <a:cxnLst/>
            <a:rect r="r" b="b" t="t" l="l"/>
            <a:pathLst>
              <a:path h="2263872" w="2218594">
                <a:moveTo>
                  <a:pt x="0" y="0"/>
                </a:moveTo>
                <a:lnTo>
                  <a:pt x="2218594" y="0"/>
                </a:lnTo>
                <a:lnTo>
                  <a:pt x="2218594" y="2263872"/>
                </a:lnTo>
                <a:lnTo>
                  <a:pt x="0" y="2263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79751" y="3366617"/>
            <a:ext cx="6989045" cy="4114800"/>
          </a:xfrm>
          <a:custGeom>
            <a:avLst/>
            <a:gdLst/>
            <a:ahLst/>
            <a:cxnLst/>
            <a:rect r="r" b="b" t="t" l="l"/>
            <a:pathLst>
              <a:path h="4114800" w="6989045">
                <a:moveTo>
                  <a:pt x="0" y="0"/>
                </a:moveTo>
                <a:lnTo>
                  <a:pt x="6989045" y="0"/>
                </a:lnTo>
                <a:lnTo>
                  <a:pt x="69890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377378" y="4817283"/>
            <a:ext cx="5993792" cy="1394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87"/>
              </a:lnSpc>
            </a:pPr>
            <a:r>
              <a:rPr lang="en-US" sz="10376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73240">
            <a:off x="1554916" y="1028700"/>
            <a:ext cx="8126730" cy="8229600"/>
          </a:xfrm>
          <a:custGeom>
            <a:avLst/>
            <a:gdLst/>
            <a:ahLst/>
            <a:cxnLst/>
            <a:rect r="r" b="b" t="t" l="l"/>
            <a:pathLst>
              <a:path h="8229600" w="8126730">
                <a:moveTo>
                  <a:pt x="0" y="0"/>
                </a:moveTo>
                <a:lnTo>
                  <a:pt x="8126730" y="0"/>
                </a:lnTo>
                <a:lnTo>
                  <a:pt x="81267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80576" y="1295640"/>
            <a:ext cx="3678454" cy="3062313"/>
          </a:xfrm>
          <a:custGeom>
            <a:avLst/>
            <a:gdLst/>
            <a:ahLst/>
            <a:cxnLst/>
            <a:rect r="r" b="b" t="t" l="l"/>
            <a:pathLst>
              <a:path h="3062313" w="3678454">
                <a:moveTo>
                  <a:pt x="0" y="0"/>
                </a:moveTo>
                <a:lnTo>
                  <a:pt x="3678454" y="0"/>
                </a:lnTo>
                <a:lnTo>
                  <a:pt x="3678454" y="3062313"/>
                </a:lnTo>
                <a:lnTo>
                  <a:pt x="0" y="30623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4589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87261" y="943842"/>
            <a:ext cx="8198161" cy="10090044"/>
            <a:chOff x="0" y="0"/>
            <a:chExt cx="10930881" cy="134533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30881" cy="13453392"/>
            </a:xfrm>
            <a:custGeom>
              <a:avLst/>
              <a:gdLst/>
              <a:ahLst/>
              <a:cxnLst/>
              <a:rect r="r" b="b" t="t" l="l"/>
              <a:pathLst>
                <a:path h="13453392" w="10930881">
                  <a:moveTo>
                    <a:pt x="0" y="0"/>
                  </a:moveTo>
                  <a:lnTo>
                    <a:pt x="10930881" y="0"/>
                  </a:lnTo>
                  <a:lnTo>
                    <a:pt x="10930881" y="13453392"/>
                  </a:lnTo>
                  <a:lnTo>
                    <a:pt x="0" y="13453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74706" y="2317349"/>
              <a:ext cx="9690253" cy="1029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64"/>
                </a:lnSpc>
              </a:pPr>
              <a:r>
                <a:rPr lang="en-US" sz="5278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INTRODUCTION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81137" y="3965531"/>
              <a:ext cx="10077393" cy="66260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758494" indent="-379247" lvl="1">
                <a:lnSpc>
                  <a:spcPts val="3969"/>
                </a:lnSpc>
                <a:buFont typeface="Arial"/>
                <a:buChar char="•"/>
              </a:pPr>
              <a:r>
                <a:rPr lang="en-US" sz="3513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Objective:</a:t>
              </a:r>
              <a:r>
                <a:rPr lang="en-US" sz="3513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 To develop a user-friendly grocery shopping app that simplifies the way users browse, order, and purchase groceries.</a:t>
              </a:r>
            </a:p>
            <a:p>
              <a:pPr algn="ctr">
                <a:lnSpc>
                  <a:spcPts val="3969"/>
                </a:lnSpc>
              </a:pPr>
            </a:p>
            <a:p>
              <a:pPr algn="ctr" marL="758494" indent="-379247" lvl="1">
                <a:lnSpc>
                  <a:spcPts val="3969"/>
                </a:lnSpc>
                <a:buFont typeface="Arial"/>
                <a:buChar char="•"/>
              </a:pPr>
              <a:r>
                <a:rPr lang="en-US" sz="3513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Audience:</a:t>
              </a:r>
              <a:r>
                <a:rPr lang="en-US" sz="3513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 Targeted towards individuals and families seeking convenience in managing their grocery shopping.</a:t>
              </a:r>
            </a:p>
            <a:p>
              <a:pPr algn="ctr">
                <a:lnSpc>
                  <a:spcPts val="396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80926" y="2719427"/>
            <a:ext cx="5925853" cy="6538873"/>
          </a:xfrm>
          <a:custGeom>
            <a:avLst/>
            <a:gdLst/>
            <a:ahLst/>
            <a:cxnLst/>
            <a:rect r="r" b="b" t="t" l="l"/>
            <a:pathLst>
              <a:path h="6538873" w="5925853">
                <a:moveTo>
                  <a:pt x="0" y="0"/>
                </a:moveTo>
                <a:lnTo>
                  <a:pt x="5925853" y="0"/>
                </a:lnTo>
                <a:lnTo>
                  <a:pt x="5925853" y="6538873"/>
                </a:lnTo>
                <a:lnTo>
                  <a:pt x="0" y="6538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71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33236" y="2296886"/>
            <a:ext cx="5297805" cy="8229600"/>
          </a:xfrm>
          <a:custGeom>
            <a:avLst/>
            <a:gdLst/>
            <a:ahLst/>
            <a:cxnLst/>
            <a:rect r="r" b="b" t="t" l="l"/>
            <a:pathLst>
              <a:path h="8229600" w="5297805">
                <a:moveTo>
                  <a:pt x="0" y="0"/>
                </a:moveTo>
                <a:lnTo>
                  <a:pt x="5297805" y="0"/>
                </a:lnTo>
                <a:lnTo>
                  <a:pt x="52978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3615" y="906088"/>
            <a:ext cx="4191000" cy="4114800"/>
          </a:xfrm>
          <a:custGeom>
            <a:avLst/>
            <a:gdLst/>
            <a:ahLst/>
            <a:cxnLst/>
            <a:rect r="r" b="b" t="t" l="l"/>
            <a:pathLst>
              <a:path h="4114800" w="41910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51359" y="5385215"/>
            <a:ext cx="4221835" cy="4145075"/>
          </a:xfrm>
          <a:custGeom>
            <a:avLst/>
            <a:gdLst/>
            <a:ahLst/>
            <a:cxnLst/>
            <a:rect r="r" b="b" t="t" l="l"/>
            <a:pathLst>
              <a:path h="4145075" w="4221835">
                <a:moveTo>
                  <a:pt x="0" y="0"/>
                </a:moveTo>
                <a:lnTo>
                  <a:pt x="4221836" y="0"/>
                </a:lnTo>
                <a:lnTo>
                  <a:pt x="4221836" y="4145075"/>
                </a:lnTo>
                <a:lnTo>
                  <a:pt x="0" y="4145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35269" y="843390"/>
            <a:ext cx="4191000" cy="4114800"/>
          </a:xfrm>
          <a:custGeom>
            <a:avLst/>
            <a:gdLst/>
            <a:ahLst/>
            <a:cxnLst/>
            <a:rect r="r" b="b" t="t" l="l"/>
            <a:pathLst>
              <a:path h="4114800" w="41910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30769" y="5642937"/>
            <a:ext cx="4369735" cy="4290286"/>
          </a:xfrm>
          <a:custGeom>
            <a:avLst/>
            <a:gdLst/>
            <a:ahLst/>
            <a:cxnLst/>
            <a:rect r="r" b="b" t="t" l="l"/>
            <a:pathLst>
              <a:path h="4290286" w="4369735">
                <a:moveTo>
                  <a:pt x="0" y="0"/>
                </a:moveTo>
                <a:lnTo>
                  <a:pt x="4369735" y="0"/>
                </a:lnTo>
                <a:lnTo>
                  <a:pt x="4369735" y="4290285"/>
                </a:lnTo>
                <a:lnTo>
                  <a:pt x="0" y="4290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30552" y="6478361"/>
            <a:ext cx="3722361" cy="2804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360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SHOPPING CART AND CHECKOUT: SIMPLIFIED PURCHASING PROCESS.</a:t>
            </a:r>
          </a:p>
          <a:p>
            <a:pPr algn="ctr">
              <a:lnSpc>
                <a:spcPts val="367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535269" y="2007170"/>
            <a:ext cx="3943398" cy="245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8"/>
              </a:lnSpc>
            </a:pPr>
            <a:r>
              <a:rPr lang="en-US" sz="375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USER-FRIENDLY INTERFACE: EASY NAVIGATION AND INTUITIVE DESIGN.</a:t>
            </a:r>
          </a:p>
          <a:p>
            <a:pPr algn="ctr" marL="0" indent="0" lvl="0">
              <a:lnSpc>
                <a:spcPts val="3828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96043" y="2018178"/>
            <a:ext cx="3669018" cy="244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3"/>
              </a:lnSpc>
            </a:pPr>
            <a:r>
              <a:rPr lang="en-US" sz="374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CATEGORIES: ORGANIZES GROCERIES INTO CLEAR SECTIONS.</a:t>
            </a:r>
          </a:p>
          <a:p>
            <a:pPr algn="ctr">
              <a:lnSpc>
                <a:spcPts val="382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166228" y="857647"/>
            <a:ext cx="7624238" cy="1136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08"/>
              </a:lnSpc>
              <a:spcBef>
                <a:spcPct val="0"/>
              </a:spcBef>
            </a:pPr>
            <a:r>
              <a:rPr lang="en-US" sz="834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KEY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32737" y="6664368"/>
            <a:ext cx="3787062" cy="242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3112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PAYMENT OPTIONS: INCLUDES MULTIPLE SECURE PAYMENT METHODS (CREDIT CARDS, WALLETS, ETC.).</a:t>
            </a:r>
          </a:p>
          <a:p>
            <a:pPr algn="ctr">
              <a:lnSpc>
                <a:spcPts val="317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0963" y="2214575"/>
            <a:ext cx="16146074" cy="7043725"/>
          </a:xfrm>
          <a:custGeom>
            <a:avLst/>
            <a:gdLst/>
            <a:ahLst/>
            <a:cxnLst/>
            <a:rect r="r" b="b" t="t" l="l"/>
            <a:pathLst>
              <a:path h="7043725" w="16146074">
                <a:moveTo>
                  <a:pt x="0" y="0"/>
                </a:moveTo>
                <a:lnTo>
                  <a:pt x="16146074" y="0"/>
                </a:lnTo>
                <a:lnTo>
                  <a:pt x="16146074" y="7043725"/>
                </a:lnTo>
                <a:lnTo>
                  <a:pt x="0" y="7043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14477" y="405091"/>
            <a:ext cx="9659045" cy="1428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78"/>
              </a:lnSpc>
              <a:spcBef>
                <a:spcPct val="0"/>
              </a:spcBef>
            </a:pPr>
            <a:r>
              <a:rPr lang="en-US" sz="1056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PAGES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14477" y="4429031"/>
            <a:ext cx="9659045" cy="279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8"/>
              </a:lnSpc>
            </a:pPr>
            <a:r>
              <a:rPr lang="en-US" sz="1056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HOME</a:t>
            </a:r>
          </a:p>
          <a:p>
            <a:pPr algn="ctr" marL="0" indent="0" lvl="0">
              <a:lnSpc>
                <a:spcPts val="10778"/>
              </a:lnSpc>
              <a:spcBef>
                <a:spcPct val="0"/>
              </a:spcBef>
            </a:pPr>
            <a:r>
              <a:rPr lang="en-US" sz="1056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7337" y="2552226"/>
            <a:ext cx="7464645" cy="1110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30"/>
              </a:lnSpc>
              <a:spcBef>
                <a:spcPct val="0"/>
              </a:spcBef>
            </a:pPr>
            <a:r>
              <a:rPr lang="en-US" sz="8166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SIGN UP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692356" y="5295900"/>
            <a:ext cx="7865128" cy="1157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76"/>
              </a:lnSpc>
              <a:spcBef>
                <a:spcPct val="0"/>
              </a:spcBef>
            </a:pPr>
            <a:r>
              <a:rPr lang="en-US" sz="8604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SIGN 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3245" y="7977295"/>
            <a:ext cx="5532830" cy="826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74"/>
              </a:lnSpc>
              <a:spcBef>
                <a:spcPct val="0"/>
              </a:spcBef>
            </a:pPr>
            <a:r>
              <a:rPr lang="en-US" sz="605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ADD TO CART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89085" y="2686404"/>
            <a:ext cx="6544895" cy="97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03"/>
              </a:lnSpc>
              <a:spcBef>
                <a:spcPct val="0"/>
              </a:spcBef>
            </a:pPr>
            <a:r>
              <a:rPr lang="en-US" sz="716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MY PROFILE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65334" y="5157484"/>
            <a:ext cx="4251703" cy="123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44"/>
              </a:lnSpc>
              <a:spcBef>
                <a:spcPct val="0"/>
              </a:spcBef>
            </a:pPr>
            <a:r>
              <a:rPr lang="en-US" sz="465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DYNAMIC SLIDESHOW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89085" y="7827738"/>
            <a:ext cx="6544895" cy="97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03"/>
              </a:lnSpc>
              <a:spcBef>
                <a:spcPct val="0"/>
              </a:spcBef>
            </a:pPr>
            <a:r>
              <a:rPr lang="en-US" sz="716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CHECKOUT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95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285977"/>
            <a:ext cx="4426411" cy="8376514"/>
          </a:xfrm>
          <a:custGeom>
            <a:avLst/>
            <a:gdLst/>
            <a:ahLst/>
            <a:cxnLst/>
            <a:rect r="r" b="b" t="t" l="l"/>
            <a:pathLst>
              <a:path h="8376514" w="4426411">
                <a:moveTo>
                  <a:pt x="0" y="0"/>
                </a:moveTo>
                <a:lnTo>
                  <a:pt x="4426411" y="0"/>
                </a:lnTo>
                <a:lnTo>
                  <a:pt x="4426411" y="8376515"/>
                </a:lnTo>
                <a:lnTo>
                  <a:pt x="0" y="8376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2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20562" y="1285977"/>
            <a:ext cx="4046876" cy="8119237"/>
          </a:xfrm>
          <a:custGeom>
            <a:avLst/>
            <a:gdLst/>
            <a:ahLst/>
            <a:cxnLst/>
            <a:rect r="r" b="b" t="t" l="l"/>
            <a:pathLst>
              <a:path h="8119237" w="4046876">
                <a:moveTo>
                  <a:pt x="0" y="0"/>
                </a:moveTo>
                <a:lnTo>
                  <a:pt x="4046876" y="0"/>
                </a:lnTo>
                <a:lnTo>
                  <a:pt x="4046876" y="8119237"/>
                </a:lnTo>
                <a:lnTo>
                  <a:pt x="0" y="8119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194" r="-3299" b="-450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16339" y="1285977"/>
            <a:ext cx="4048064" cy="8119237"/>
          </a:xfrm>
          <a:custGeom>
            <a:avLst/>
            <a:gdLst/>
            <a:ahLst/>
            <a:cxnLst/>
            <a:rect r="r" b="b" t="t" l="l"/>
            <a:pathLst>
              <a:path h="8119237" w="4048064">
                <a:moveTo>
                  <a:pt x="0" y="0"/>
                </a:moveTo>
                <a:lnTo>
                  <a:pt x="4048064" y="0"/>
                </a:lnTo>
                <a:lnTo>
                  <a:pt x="4048064" y="8119237"/>
                </a:lnTo>
                <a:lnTo>
                  <a:pt x="0" y="8119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64" t="-11606" r="-2496" b="-176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67455" y="5143500"/>
            <a:ext cx="1440763" cy="779213"/>
          </a:xfrm>
          <a:custGeom>
            <a:avLst/>
            <a:gdLst/>
            <a:ahLst/>
            <a:cxnLst/>
            <a:rect r="r" b="b" t="t" l="l"/>
            <a:pathLst>
              <a:path h="779213" w="1440763">
                <a:moveTo>
                  <a:pt x="0" y="0"/>
                </a:moveTo>
                <a:lnTo>
                  <a:pt x="1440763" y="0"/>
                </a:lnTo>
                <a:lnTo>
                  <a:pt x="1440763" y="779213"/>
                </a:lnTo>
                <a:lnTo>
                  <a:pt x="0" y="7792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57906" y="4972048"/>
            <a:ext cx="967965" cy="1004374"/>
          </a:xfrm>
          <a:custGeom>
            <a:avLst/>
            <a:gdLst/>
            <a:ahLst/>
            <a:cxnLst/>
            <a:rect r="r" b="b" t="t" l="l"/>
            <a:pathLst>
              <a:path h="1004374" w="967965">
                <a:moveTo>
                  <a:pt x="0" y="0"/>
                </a:moveTo>
                <a:lnTo>
                  <a:pt x="967965" y="0"/>
                </a:lnTo>
                <a:lnTo>
                  <a:pt x="967965" y="1004374"/>
                </a:lnTo>
                <a:lnTo>
                  <a:pt x="0" y="1004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96101" y="474307"/>
            <a:ext cx="7452857" cy="554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386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SIGN UP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332295" y="474307"/>
            <a:ext cx="7452857" cy="554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386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LOG IN/SIGN UP 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30788" y="474307"/>
            <a:ext cx="7452857" cy="554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386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SIGN IN PAGE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95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9499" y="1141065"/>
            <a:ext cx="4221563" cy="8611393"/>
          </a:xfrm>
          <a:custGeom>
            <a:avLst/>
            <a:gdLst/>
            <a:ahLst/>
            <a:cxnLst/>
            <a:rect r="r" b="b" t="t" l="l"/>
            <a:pathLst>
              <a:path h="8611393" w="4221563">
                <a:moveTo>
                  <a:pt x="0" y="0"/>
                </a:moveTo>
                <a:lnTo>
                  <a:pt x="4221563" y="0"/>
                </a:lnTo>
                <a:lnTo>
                  <a:pt x="4221563" y="8611392"/>
                </a:lnTo>
                <a:lnTo>
                  <a:pt x="0" y="8611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2" t="-9345" r="0" b="-18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3198" y="1227410"/>
            <a:ext cx="4316857" cy="8525047"/>
          </a:xfrm>
          <a:custGeom>
            <a:avLst/>
            <a:gdLst/>
            <a:ahLst/>
            <a:cxnLst/>
            <a:rect r="r" b="b" t="t" l="l"/>
            <a:pathLst>
              <a:path h="8525047" w="4316857">
                <a:moveTo>
                  <a:pt x="0" y="0"/>
                </a:moveTo>
                <a:lnTo>
                  <a:pt x="4316857" y="0"/>
                </a:lnTo>
                <a:lnTo>
                  <a:pt x="4316857" y="8525047"/>
                </a:lnTo>
                <a:lnTo>
                  <a:pt x="0" y="8525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36" t="-13124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96366" y="1227410"/>
            <a:ext cx="4048096" cy="8611393"/>
          </a:xfrm>
          <a:custGeom>
            <a:avLst/>
            <a:gdLst/>
            <a:ahLst/>
            <a:cxnLst/>
            <a:rect r="r" b="b" t="t" l="l"/>
            <a:pathLst>
              <a:path h="8611393" w="4048096">
                <a:moveTo>
                  <a:pt x="0" y="0"/>
                </a:moveTo>
                <a:lnTo>
                  <a:pt x="4048096" y="0"/>
                </a:lnTo>
                <a:lnTo>
                  <a:pt x="4048096" y="8611393"/>
                </a:lnTo>
                <a:lnTo>
                  <a:pt x="0" y="8611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219" r="-6520" b="-234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68504" y="5143500"/>
            <a:ext cx="1440763" cy="779213"/>
          </a:xfrm>
          <a:custGeom>
            <a:avLst/>
            <a:gdLst/>
            <a:ahLst/>
            <a:cxnLst/>
            <a:rect r="r" b="b" t="t" l="l"/>
            <a:pathLst>
              <a:path h="779213" w="1440763">
                <a:moveTo>
                  <a:pt x="0" y="0"/>
                </a:moveTo>
                <a:lnTo>
                  <a:pt x="1440763" y="0"/>
                </a:lnTo>
                <a:lnTo>
                  <a:pt x="1440763" y="779213"/>
                </a:lnTo>
                <a:lnTo>
                  <a:pt x="0" y="7792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93985" y="5143500"/>
            <a:ext cx="1440763" cy="779213"/>
          </a:xfrm>
          <a:custGeom>
            <a:avLst/>
            <a:gdLst/>
            <a:ahLst/>
            <a:cxnLst/>
            <a:rect r="r" b="b" t="t" l="l"/>
            <a:pathLst>
              <a:path h="779213" w="1440763">
                <a:moveTo>
                  <a:pt x="0" y="0"/>
                </a:moveTo>
                <a:lnTo>
                  <a:pt x="1440764" y="0"/>
                </a:lnTo>
                <a:lnTo>
                  <a:pt x="1440764" y="779213"/>
                </a:lnTo>
                <a:lnTo>
                  <a:pt x="0" y="7792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956148" y="474307"/>
            <a:ext cx="7452857" cy="554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386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HOME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75198" y="474307"/>
            <a:ext cx="7452857" cy="554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386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ITEMS ADDED TO CART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93985" y="474307"/>
            <a:ext cx="7452857" cy="554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386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MY PROFILE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95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84182" y="1618084"/>
            <a:ext cx="5496427" cy="7373438"/>
          </a:xfrm>
          <a:custGeom>
            <a:avLst/>
            <a:gdLst/>
            <a:ahLst/>
            <a:cxnLst/>
            <a:rect r="r" b="b" t="t" l="l"/>
            <a:pathLst>
              <a:path h="7373438" w="5496427">
                <a:moveTo>
                  <a:pt x="0" y="0"/>
                </a:moveTo>
                <a:lnTo>
                  <a:pt x="5496427" y="0"/>
                </a:lnTo>
                <a:lnTo>
                  <a:pt x="5496427" y="7373438"/>
                </a:lnTo>
                <a:lnTo>
                  <a:pt x="0" y="7373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39" r="-344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5844" y="418927"/>
            <a:ext cx="4510594" cy="9109204"/>
          </a:xfrm>
          <a:custGeom>
            <a:avLst/>
            <a:gdLst/>
            <a:ahLst/>
            <a:cxnLst/>
            <a:rect r="r" b="b" t="t" l="l"/>
            <a:pathLst>
              <a:path h="9109204" w="4510594">
                <a:moveTo>
                  <a:pt x="0" y="0"/>
                </a:moveTo>
                <a:lnTo>
                  <a:pt x="4510593" y="0"/>
                </a:lnTo>
                <a:lnTo>
                  <a:pt x="4510593" y="9109203"/>
                </a:lnTo>
                <a:lnTo>
                  <a:pt x="0" y="9109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33" r="-2639" b="-149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23440" y="1618084"/>
            <a:ext cx="4735860" cy="3525416"/>
          </a:xfrm>
          <a:custGeom>
            <a:avLst/>
            <a:gdLst/>
            <a:ahLst/>
            <a:cxnLst/>
            <a:rect r="r" b="b" t="t" l="l"/>
            <a:pathLst>
              <a:path h="3525416" w="4735860">
                <a:moveTo>
                  <a:pt x="0" y="0"/>
                </a:moveTo>
                <a:lnTo>
                  <a:pt x="4735860" y="0"/>
                </a:lnTo>
                <a:lnTo>
                  <a:pt x="4735860" y="3525416"/>
                </a:lnTo>
                <a:lnTo>
                  <a:pt x="0" y="3525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43282" y="5648325"/>
            <a:ext cx="4216018" cy="3756878"/>
          </a:xfrm>
          <a:custGeom>
            <a:avLst/>
            <a:gdLst/>
            <a:ahLst/>
            <a:cxnLst/>
            <a:rect r="r" b="b" t="t" l="l"/>
            <a:pathLst>
              <a:path h="3756878" w="4216018">
                <a:moveTo>
                  <a:pt x="0" y="0"/>
                </a:moveTo>
                <a:lnTo>
                  <a:pt x="4216018" y="0"/>
                </a:lnTo>
                <a:lnTo>
                  <a:pt x="4216018" y="3756878"/>
                </a:lnTo>
                <a:lnTo>
                  <a:pt x="0" y="37568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825" r="0" b="-157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44766" y="5070920"/>
            <a:ext cx="967965" cy="1004374"/>
          </a:xfrm>
          <a:custGeom>
            <a:avLst/>
            <a:gdLst/>
            <a:ahLst/>
            <a:cxnLst/>
            <a:rect r="r" b="b" t="t" l="l"/>
            <a:pathLst>
              <a:path h="1004374" w="967965">
                <a:moveTo>
                  <a:pt x="0" y="0"/>
                </a:moveTo>
                <a:lnTo>
                  <a:pt x="967966" y="0"/>
                </a:lnTo>
                <a:lnTo>
                  <a:pt x="967966" y="1004374"/>
                </a:lnTo>
                <a:lnTo>
                  <a:pt x="0" y="1004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15512" y="447502"/>
            <a:ext cx="8888970" cy="666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2"/>
              </a:lnSpc>
            </a:pPr>
            <a:r>
              <a:rPr lang="en-US" sz="4612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ADDITIONAL KEYBOARD FEATURES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77963" y="6522390"/>
            <a:ext cx="967965" cy="1004374"/>
          </a:xfrm>
          <a:custGeom>
            <a:avLst/>
            <a:gdLst/>
            <a:ahLst/>
            <a:cxnLst/>
            <a:rect r="r" b="b" t="t" l="l"/>
            <a:pathLst>
              <a:path h="1004374" w="967965">
                <a:moveTo>
                  <a:pt x="0" y="0"/>
                </a:moveTo>
                <a:lnTo>
                  <a:pt x="967965" y="0"/>
                </a:lnTo>
                <a:lnTo>
                  <a:pt x="967965" y="1004374"/>
                </a:lnTo>
                <a:lnTo>
                  <a:pt x="0" y="1004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34A7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53547"/>
            <a:ext cx="18365644" cy="162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78"/>
              </a:lnSpc>
            </a:pPr>
            <a:r>
              <a:rPr lang="en-US" sz="1122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OVERVIEW OF OOP IN OUR PROJECT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10505" y="2793944"/>
            <a:ext cx="12866989" cy="625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53265" indent="-576632" lvl="1">
              <a:lnSpc>
                <a:spcPts val="5448"/>
              </a:lnSpc>
              <a:buFont typeface="Arial"/>
              <a:buChar char="•"/>
            </a:pPr>
            <a:r>
              <a:rPr lang="en-US" sz="534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OBJECT-ORIENTED PROGRAMMING (OOP) IS A PARADIGM THAT STRUCTURES SOFTWARE DESIGN AROUND DATA, OR OBJECTS, RATHER THAN FUNCTIONS AND LOGIC. </a:t>
            </a:r>
          </a:p>
          <a:p>
            <a:pPr algn="ctr">
              <a:lnSpc>
                <a:spcPts val="5448"/>
              </a:lnSpc>
            </a:pPr>
          </a:p>
          <a:p>
            <a:pPr algn="ctr" marL="1153265" indent="-576632" lvl="1">
              <a:lnSpc>
                <a:spcPts val="5448"/>
              </a:lnSpc>
              <a:buFont typeface="Arial"/>
              <a:buChar char="•"/>
            </a:pPr>
            <a:r>
              <a:rPr lang="en-US" sz="534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IN YOUR GROCERY APP, OOP PRINCIPLES ENHANCE CODE MODULARITY, REUSABILITY, AND MAINTAINABILITY.</a:t>
            </a:r>
          </a:p>
          <a:p>
            <a:pPr algn="ctr" marL="0" indent="0" lvl="0">
              <a:lnSpc>
                <a:spcPts val="54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74589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53547"/>
            <a:ext cx="18365644" cy="162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78"/>
              </a:lnSpc>
            </a:pPr>
            <a:r>
              <a:rPr lang="en-US" sz="1122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ENCAPSULATION: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10505" y="2793944"/>
            <a:ext cx="12866989" cy="6949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53265" indent="-576632" lvl="1">
              <a:lnSpc>
                <a:spcPts val="5448"/>
              </a:lnSpc>
              <a:buFont typeface="Arial"/>
              <a:buChar char="•"/>
            </a:pPr>
            <a:r>
              <a:rPr lang="en-US" sz="534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EACH PAGE (E.G., HOMEPAGE, LOGIN PAGE, SETTINGS PAGE) IS ENCAPSULATED WITHIN ITS OWN CLASS, CONTAINING ITS SPECIFIC UI COMPONENTS AND LOGIC.</a:t>
            </a:r>
          </a:p>
          <a:p>
            <a:pPr algn="ctr">
              <a:lnSpc>
                <a:spcPts val="5448"/>
              </a:lnSpc>
            </a:pPr>
          </a:p>
          <a:p>
            <a:pPr algn="ctr" marL="1153265" indent="-576632" lvl="1">
              <a:lnSpc>
                <a:spcPts val="5448"/>
              </a:lnSpc>
              <a:buFont typeface="Arial"/>
              <a:buChar char="•"/>
            </a:pPr>
            <a:r>
              <a:rPr lang="en-US" sz="534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This design ensures that the internal workings of each page are hidden from other parts of the app, promoting modularity and security.</a:t>
            </a:r>
          </a:p>
          <a:p>
            <a:pPr algn="ctr" marL="0" indent="0" lvl="0">
              <a:lnSpc>
                <a:spcPts val="54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DAGdXmz5YaQ</dc:identifier>
  <dcterms:modified xsi:type="dcterms:W3CDTF">2011-08-01T06:04:30Z</dcterms:modified>
  <cp:revision>1</cp:revision>
  <dc:title>grocery store app</dc:title>
</cp:coreProperties>
</file>